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9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s://www.123rf.com/stock-photo/letter_pigeon.html?sti=o9uxsc4gn238mteb7q|" TargetMode="External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search" TargetMode="Externa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394158"/>
            <a:ext cx="1463842" cy="1463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73" y="5394158"/>
            <a:ext cx="1644984" cy="1463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158" y="5394158"/>
            <a:ext cx="1463841" cy="1463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769" y="2584049"/>
            <a:ext cx="1672389" cy="16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6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Cascading style sheets (CSS)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the language used to control the appearance of web pages.</a:t>
            </a:r>
          </a:p>
          <a:p>
            <a:endParaRPr lang="en-US" altLang="x-none" dirty="0"/>
          </a:p>
          <a:p>
            <a:r>
              <a:rPr lang="en-US" altLang="x-none" dirty="0"/>
              <a:t>You can control appearance of web pages using just HTML (so CSS is optional).</a:t>
            </a:r>
          </a:p>
          <a:p>
            <a:endParaRPr lang="en-US" altLang="x-none" dirty="0"/>
          </a:p>
          <a:p>
            <a:r>
              <a:rPr lang="en-US" altLang="x-none" dirty="0"/>
              <a:t>But web pages that don’t use CSS are ugly.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JavaScript (JS)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the language used to write the programs than run in the browser.</a:t>
            </a:r>
          </a:p>
          <a:p>
            <a:endParaRPr lang="en-US" altLang="x-none" dirty="0"/>
          </a:p>
          <a:p>
            <a:r>
              <a:rPr lang="en-US" altLang="x-none" dirty="0"/>
              <a:t>JavaScript is awesome because enables web pages to “feel” very interactive.</a:t>
            </a:r>
          </a:p>
          <a:p>
            <a:endParaRPr lang="en-US" altLang="x-none" dirty="0"/>
          </a:p>
          <a:p>
            <a:r>
              <a:rPr lang="en-US" altLang="x-none" dirty="0"/>
              <a:t>Anything you can do in JS you can also do in PHP, but it “feels” less responsive.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8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is a framework used to write the server side code for the web applications using JavaScript.</a:t>
            </a:r>
          </a:p>
          <a:p>
            <a:r>
              <a:rPr lang="en-US" dirty="0"/>
              <a:t>Comes with a package </a:t>
            </a:r>
            <a:r>
              <a:rPr lang="en-US" dirty="0" smtClean="0"/>
              <a:t>manager.</a:t>
            </a:r>
            <a:endParaRPr lang="en-US" dirty="0"/>
          </a:p>
          <a:p>
            <a:r>
              <a:rPr lang="en-US" dirty="0"/>
              <a:t>It's one of the top platforms for </a:t>
            </a:r>
            <a:r>
              <a:rPr lang="en-US" dirty="0" smtClean="0"/>
              <a:t>JavaScript and is really fast.</a:t>
            </a:r>
          </a:p>
          <a:p>
            <a:r>
              <a:rPr lang="en-US" altLang="x-none" dirty="0"/>
              <a:t>There are very very many quite worthy alternatives (including </a:t>
            </a:r>
            <a:r>
              <a:rPr lang="en-US" altLang="x-none" dirty="0" smtClean="0"/>
              <a:t>PHP, Java</a:t>
            </a:r>
            <a:r>
              <a:rPr lang="en-US" altLang="x-none" dirty="0"/>
              <a:t>, Ruby, and C#).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Structured query language (SQL)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the language used to tell the database what to do (including read and write data).</a:t>
            </a:r>
          </a:p>
          <a:p>
            <a:endParaRPr lang="en-US" altLang="x-none" dirty="0"/>
          </a:p>
          <a:p>
            <a:r>
              <a:rPr lang="en-US" altLang="x-none" dirty="0"/>
              <a:t>There are alternatives, but none of them are as widely supported or standardized.</a:t>
            </a:r>
          </a:p>
          <a:p>
            <a:endParaRPr lang="en-US" altLang="x-none" dirty="0"/>
          </a:p>
          <a:p>
            <a:r>
              <a:rPr lang="en-US" altLang="x-none" dirty="0"/>
              <a:t>SQL (or one of those alternatives) is typically used when you need to manage lots of data.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4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With web technologies, you can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Your own Facebook – help people make friends and share information</a:t>
            </a:r>
          </a:p>
          <a:p>
            <a:r>
              <a:rPr lang="en-US" altLang="x-none" dirty="0"/>
              <a:t>Your own Kiva – help people lend money to others around the world</a:t>
            </a:r>
          </a:p>
          <a:p>
            <a:r>
              <a:rPr lang="en-US" altLang="x-none" dirty="0"/>
              <a:t>Your own Mint – help people track their spending and manage their money</a:t>
            </a:r>
          </a:p>
          <a:p>
            <a:r>
              <a:rPr lang="en-US" altLang="x-none" dirty="0"/>
              <a:t>Your own Google – help people find information from other web sites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will you do with your new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A better way to share information…</a:t>
            </a:r>
          </a:p>
          <a:p>
            <a:pPr lvl="1"/>
            <a:r>
              <a:rPr lang="en-US" altLang="x-none" dirty="0"/>
              <a:t>More specialized than Google. More flexible than Wikipedia and Yahoo Answers.</a:t>
            </a:r>
          </a:p>
          <a:p>
            <a:endParaRPr lang="en-US" altLang="x-none" dirty="0"/>
          </a:p>
          <a:p>
            <a:r>
              <a:rPr lang="en-US" altLang="x-none" dirty="0"/>
              <a:t>Ideas:</a:t>
            </a:r>
          </a:p>
          <a:p>
            <a:pPr lvl="1"/>
            <a:r>
              <a:rPr lang="en-US" altLang="x-none" dirty="0"/>
              <a:t>A website where OSU students can coach one another about which companies give good internships and which ones don’t?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will you do with your new skills?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better way to win friends and influence people…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More private than Facebook, more flexible than Twitter, less work than YouTube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Ideas: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A website where OSU students can challenge each other to sports?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A website where OSU students can offer favors (rides?) to one another?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And a billion other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New kinds of video games</a:t>
            </a:r>
          </a:p>
          <a:p>
            <a:r>
              <a:rPr lang="en-US" altLang="x-none" dirty="0"/>
              <a:t>New ways to track energy usage</a:t>
            </a:r>
          </a:p>
          <a:p>
            <a:r>
              <a:rPr lang="en-US" altLang="x-none" dirty="0"/>
              <a:t>New methods of learning from mistakes</a:t>
            </a:r>
          </a:p>
          <a:p>
            <a:r>
              <a:rPr lang="en-US" altLang="x-none" dirty="0"/>
              <a:t>New features for planning travel</a:t>
            </a:r>
          </a:p>
          <a:p>
            <a:r>
              <a:rPr lang="en-US" altLang="x-none" dirty="0"/>
              <a:t>New ways to meet people</a:t>
            </a:r>
          </a:p>
          <a:p>
            <a:r>
              <a:rPr lang="en-US" altLang="x-none" dirty="0"/>
              <a:t>New tools for learning useful skills</a:t>
            </a:r>
          </a:p>
          <a:p>
            <a:pPr>
              <a:spcBef>
                <a:spcPts val="1200"/>
              </a:spcBef>
            </a:pPr>
            <a:r>
              <a:rPr lang="en-US" altLang="x-none" b="1" dirty="0"/>
              <a:t>New ways to do anything that matters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Begin with the objective in mind.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b="1" dirty="0"/>
              <a:t>What do you want to do when you graduate</a:t>
            </a:r>
            <a:r>
              <a:rPr lang="en-US" altLang="x-none" b="1" dirty="0" smtClean="0"/>
              <a:t>?	</a:t>
            </a:r>
            <a:endParaRPr lang="en-US" altLang="x-none" dirty="0"/>
          </a:p>
          <a:p>
            <a:pPr lvl="1"/>
            <a:r>
              <a:rPr lang="en-US" altLang="x-none" dirty="0"/>
              <a:t>That should be the factor driving your participation in this course</a:t>
            </a:r>
            <a:r>
              <a:rPr lang="en-US" altLang="x-none" dirty="0" smtClean="0"/>
              <a:t>.</a:t>
            </a:r>
            <a:endParaRPr lang="en-US" altLang="x-none" dirty="0"/>
          </a:p>
          <a:p>
            <a:pPr lvl="1"/>
            <a:r>
              <a:rPr lang="en-US" altLang="x-none" dirty="0"/>
              <a:t>And the reason to learn what we will cover</a:t>
            </a:r>
            <a:r>
              <a:rPr lang="en-US" altLang="x-none" dirty="0" smtClean="0"/>
              <a:t>.</a:t>
            </a:r>
          </a:p>
          <a:p>
            <a:r>
              <a:rPr lang="en-US" dirty="0" smtClean="0"/>
              <a:t>A project which you can put on your resume and be able to have a discussion </a:t>
            </a:r>
            <a:r>
              <a:rPr lang="en-US" smtClean="0"/>
              <a:t>with employer.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4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before Web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4" y="2387851"/>
            <a:ext cx="4704347" cy="3598863"/>
          </a:xfrm>
          <a:prstGeom prst="rect">
            <a:avLst/>
          </a:prstGeom>
        </p:spPr>
      </p:pic>
      <p:pic>
        <p:nvPicPr>
          <p:cNvPr id="5" name="Picture 2" descr="http://farm1.staticflickr.com/5/4683685_2941e9ce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5" y="2387851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513411"/>
            <a:ext cx="2861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hlinkClick r:id="rId4"/>
              </a:rPr>
              <a:t>https://</a:t>
            </a:r>
            <a:r>
              <a:rPr lang="en-US" sz="800" i="1" dirty="0" smtClean="0">
                <a:hlinkClick r:id="rId4"/>
              </a:rPr>
              <a:t>www.123rf.com/stock-photo/letter_pigeon.html</a:t>
            </a:r>
            <a:endParaRPr lang="en-US" sz="800" i="1" dirty="0" smtClean="0"/>
          </a:p>
          <a:p>
            <a:r>
              <a:rPr lang="en-US" sz="800" i="1" dirty="0">
                <a:solidFill>
                  <a:srgbClr val="FFC000"/>
                </a:solidFill>
              </a:rPr>
              <a:t>http://</a:t>
            </a:r>
            <a:r>
              <a:rPr lang="en-US" sz="800" i="1" dirty="0" err="1">
                <a:solidFill>
                  <a:srgbClr val="FFC000"/>
                </a:solidFill>
              </a:rPr>
              <a:t>www.flickr.com</a:t>
            </a:r>
            <a:r>
              <a:rPr lang="en-US" sz="800" i="1" dirty="0">
                <a:solidFill>
                  <a:srgbClr val="FFC000"/>
                </a:solidFill>
              </a:rPr>
              <a:t>/photos/jm3/4683685/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</a:t>
            </a:r>
            <a:r>
              <a:rPr lang="en-US" altLang="x-none" dirty="0" smtClean="0"/>
              <a:t>orld </a:t>
            </a:r>
            <a:r>
              <a:rPr lang="en-US" altLang="x-none" dirty="0"/>
              <a:t>with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Things have become much easier for us. </a:t>
            </a:r>
          </a:p>
          <a:p>
            <a:pPr>
              <a:defRPr/>
            </a:pPr>
            <a:r>
              <a:rPr lang="en-US" dirty="0" smtClean="0"/>
              <a:t>Need </a:t>
            </a:r>
            <a:r>
              <a:rPr lang="en-US" dirty="0"/>
              <a:t>some information?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Google it. Read on Wikipedia. </a:t>
            </a:r>
          </a:p>
          <a:p>
            <a:pPr>
              <a:defRPr/>
            </a:pPr>
            <a:r>
              <a:rPr lang="en-US" dirty="0"/>
              <a:t>Need to manage your money?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Track spending with Mint. Do taxes on TurboTax.</a:t>
            </a:r>
          </a:p>
          <a:p>
            <a:pPr>
              <a:defRPr/>
            </a:pPr>
            <a:r>
              <a:rPr lang="en-US" dirty="0"/>
              <a:t>Want to solve world poverty?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Lend money via Kiva. Contribute to Khan Academy</a:t>
            </a:r>
          </a:p>
          <a:p>
            <a:pPr>
              <a:defRPr/>
            </a:pPr>
            <a:r>
              <a:rPr lang="en-US" dirty="0"/>
              <a:t>Want to win friends and influence people?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Connect on Facebook. Tweet on Twitter. Post on </a:t>
            </a:r>
            <a:r>
              <a:rPr lang="en-US" dirty="0" smtClean="0"/>
              <a:t>YouTube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/>
              <a:t>Can even connect and talk to remote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8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web 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5332" y="4981074"/>
            <a:ext cx="1990690" cy="114762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Web </a:t>
            </a:r>
            <a:r>
              <a:rPr lang="en-US" dirty="0" smtClean="0"/>
              <a:t>server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solidFill>
                  <a:srgbClr val="FFC000"/>
                </a:solidFill>
              </a:rPr>
              <a:t>A</a:t>
            </a:r>
            <a:r>
              <a:rPr lang="en-US" sz="1300" dirty="0" smtClean="0">
                <a:solidFill>
                  <a:srgbClr val="FFC000"/>
                </a:solidFill>
              </a:rPr>
              <a:t>pplication</a:t>
            </a:r>
            <a:endParaRPr lang="en-US" sz="1300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56022" y="5519094"/>
            <a:ext cx="1143000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Database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61100" y="2514600"/>
            <a:ext cx="1447800" cy="12192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Web </a:t>
            </a:r>
            <a:r>
              <a:rPr lang="en-US" dirty="0" smtClean="0"/>
              <a:t>server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FFC000"/>
                </a:solidFill>
              </a:rPr>
              <a:t>- Application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7708900" y="2517283"/>
            <a:ext cx="1143000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Database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08900" y="3124200"/>
            <a:ext cx="1143000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SMTP server</a:t>
            </a:r>
          </a:p>
        </p:txBody>
      </p:sp>
      <p:cxnSp>
        <p:nvCxnSpPr>
          <p:cNvPr id="11" name="Curved Connector 10"/>
          <p:cNvCxnSpPr/>
          <p:nvPr/>
        </p:nvCxnSpPr>
        <p:spPr>
          <a:xfrm rot="10800000" flipV="1">
            <a:off x="3056022" y="3733801"/>
            <a:ext cx="3549316" cy="152400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5332" y="2343581"/>
            <a:ext cx="1561237" cy="1561237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16" idx="1"/>
          </p:cNvCxnSpPr>
          <p:nvPr/>
        </p:nvCxnSpPr>
        <p:spPr>
          <a:xfrm>
            <a:off x="2626569" y="3124200"/>
            <a:ext cx="3634531" cy="3048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/>
          <p:cNvSpPr txBox="1">
            <a:spLocks/>
          </p:cNvSpPr>
          <p:nvPr/>
        </p:nvSpPr>
        <p:spPr>
          <a:xfrm>
            <a:off x="7034790" y="5073316"/>
            <a:ext cx="1990690" cy="114762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mtClean="0"/>
              <a:t>Web server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1300" smtClean="0">
                <a:solidFill>
                  <a:srgbClr val="FFC000"/>
                </a:solidFill>
              </a:rPr>
              <a:t>Application</a:t>
            </a:r>
            <a:endParaRPr lang="en-US" sz="1300" dirty="0">
              <a:solidFill>
                <a:srgbClr val="FFC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025480" y="5611336"/>
            <a:ext cx="1143000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Database</a:t>
            </a:r>
          </a:p>
        </p:txBody>
      </p:sp>
      <p:cxnSp>
        <p:nvCxnSpPr>
          <p:cNvPr id="14" name="Curved Connector 13"/>
          <p:cNvCxnSpPr>
            <a:stCxn id="4" idx="2"/>
            <a:endCxn id="12" idx="1"/>
          </p:cNvCxnSpPr>
          <p:nvPr/>
        </p:nvCxnSpPr>
        <p:spPr>
          <a:xfrm rot="5400000" flipH="1" flipV="1">
            <a:off x="4306949" y="3400853"/>
            <a:ext cx="481568" cy="4974113"/>
          </a:xfrm>
          <a:prstGeom prst="curvedConnector4">
            <a:avLst>
              <a:gd name="adj1" fmla="val -47470"/>
              <a:gd name="adj2" fmla="val 60005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2"/>
            <a:endCxn id="12" idx="0"/>
          </p:cNvCxnSpPr>
          <p:nvPr/>
        </p:nvCxnSpPr>
        <p:spPr>
          <a:xfrm rot="5400000">
            <a:off x="7485510" y="4278426"/>
            <a:ext cx="1339516" cy="25026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web application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examine a webpage.</a:t>
            </a:r>
          </a:p>
          <a:p>
            <a:pPr lvl="1"/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www.flickr.com/search</a:t>
            </a:r>
            <a:endParaRPr lang="en-US" u="sng" dirty="0"/>
          </a:p>
          <a:p>
            <a:pPr fontAlgn="base"/>
            <a:r>
              <a:rPr lang="en-US" dirty="0"/>
              <a:t>Here are a few of the things that make this page work:</a:t>
            </a:r>
          </a:p>
          <a:p>
            <a:pPr lvl="1" fontAlgn="base"/>
            <a:r>
              <a:rPr lang="en-US" b="1" dirty="0"/>
              <a:t>HTML, CSS, and JavaScript (JS).</a:t>
            </a:r>
          </a:p>
          <a:p>
            <a:pPr lvl="2" fontAlgn="base"/>
            <a:r>
              <a:rPr lang="en-US" dirty="0"/>
              <a:t>These are the languages that make up the code that’s run by the user’s browser:</a:t>
            </a:r>
          </a:p>
          <a:p>
            <a:pPr lvl="3" fontAlgn="base"/>
            <a:r>
              <a:rPr lang="en-US" b="1" i="1" dirty="0"/>
              <a:t>HTML</a:t>
            </a:r>
            <a:r>
              <a:rPr lang="en-US" dirty="0"/>
              <a:t> specifies the content and structure of the page.</a:t>
            </a:r>
            <a:endParaRPr lang="en-US" b="1" i="1" dirty="0"/>
          </a:p>
          <a:p>
            <a:pPr lvl="3" fontAlgn="base"/>
            <a:r>
              <a:rPr lang="en-US" b="1" i="1" dirty="0"/>
              <a:t>CSS</a:t>
            </a:r>
            <a:r>
              <a:rPr lang="en-US" dirty="0"/>
              <a:t> specifies the layout and style of the page.</a:t>
            </a:r>
            <a:endParaRPr lang="en-US" b="1" i="1" dirty="0"/>
          </a:p>
          <a:p>
            <a:pPr lvl="3"/>
            <a:r>
              <a:rPr lang="en-US" b="1" i="1" dirty="0"/>
              <a:t>JS</a:t>
            </a:r>
            <a:r>
              <a:rPr lang="en-US" dirty="0"/>
              <a:t> specifies the logic and interactivity of the </a:t>
            </a:r>
            <a:r>
              <a:rPr lang="en-US" dirty="0" smtClean="0"/>
              <a:t>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1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 web application is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 fontAlgn="base"/>
            <a:r>
              <a:rPr lang="en-US" b="1" dirty="0"/>
              <a:t>Stored data.</a:t>
            </a:r>
          </a:p>
          <a:p>
            <a:pPr lvl="2" fontAlgn="base"/>
            <a:r>
              <a:rPr lang="en-US" dirty="0"/>
              <a:t>Flickr has </a:t>
            </a:r>
            <a:r>
              <a:rPr lang="en-US" i="1" dirty="0"/>
              <a:t>lots</a:t>
            </a:r>
            <a:r>
              <a:rPr lang="en-US" dirty="0"/>
              <a:t> of kinds of data (photos, metadata, user data, etc.).  Each of these is stored in a particular way on Flickr’s back end.</a:t>
            </a:r>
          </a:p>
          <a:p>
            <a:pPr lvl="3" fontAlgn="base"/>
            <a:r>
              <a:rPr lang="en-US" dirty="0"/>
              <a:t>For example photos are stored as files on huge file servers, while photo metadata and user data are stored in a giant DB</a:t>
            </a:r>
            <a:r>
              <a:rPr lang="en-US" dirty="0" smtClean="0"/>
              <a:t>.</a:t>
            </a:r>
            <a:endParaRPr lang="en-US" dirty="0"/>
          </a:p>
          <a:p>
            <a:pPr lvl="1" fontAlgn="base"/>
            <a:r>
              <a:rPr lang="en-US" b="1" dirty="0"/>
              <a:t>Server logic.</a:t>
            </a:r>
          </a:p>
          <a:p>
            <a:pPr lvl="2" fontAlgn="base"/>
            <a:r>
              <a:rPr lang="en-US" dirty="0"/>
              <a:t>Every time a user makes a request, Flickr’s serving stack needs to make database or even third-party calls to compile the data from which to create the page that’s returned to the user.</a:t>
            </a:r>
          </a:p>
          <a:p>
            <a:pPr lvl="3" fontAlgn="base"/>
            <a:r>
              <a:rPr lang="en-US" dirty="0"/>
              <a:t>E.g. finding the best cat photos from Flickr’s entire corpus.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in the background?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2208212"/>
            <a:ext cx="8129587" cy="435807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0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technologies for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 smtClean="0"/>
              <a:t>These are the technologies that we will be covering in this course.</a:t>
            </a:r>
          </a:p>
          <a:p>
            <a:pPr lvl="1"/>
            <a:r>
              <a:rPr lang="en-US" altLang="x-none" dirty="0" smtClean="0"/>
              <a:t>Hypertext </a:t>
            </a:r>
            <a:r>
              <a:rPr lang="en-US" altLang="x-none" dirty="0"/>
              <a:t>markup language (HTML)</a:t>
            </a:r>
          </a:p>
          <a:p>
            <a:pPr lvl="1"/>
            <a:r>
              <a:rPr lang="en-US" altLang="x-none" dirty="0"/>
              <a:t>Cascading style sheets (CSS)</a:t>
            </a:r>
          </a:p>
          <a:p>
            <a:pPr lvl="1"/>
            <a:r>
              <a:rPr lang="en-US" altLang="x-none" dirty="0"/>
              <a:t>JavaScript (JS)</a:t>
            </a:r>
          </a:p>
          <a:p>
            <a:pPr lvl="1"/>
            <a:r>
              <a:rPr lang="en-US" altLang="x-none" dirty="0" err="1" smtClean="0"/>
              <a:t>NodeJS</a:t>
            </a:r>
            <a:endParaRPr lang="en-US" altLang="x-none" dirty="0"/>
          </a:p>
          <a:p>
            <a:pPr lvl="1"/>
            <a:r>
              <a:rPr lang="en-US" altLang="x-none" dirty="0"/>
              <a:t>Structured query language (SQL)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9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Hypertext markup language (HTML)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the language used to “write” web pages</a:t>
            </a:r>
          </a:p>
          <a:p>
            <a:endParaRPr lang="en-US" altLang="x-none" dirty="0"/>
          </a:p>
          <a:p>
            <a:r>
              <a:rPr lang="en-US" altLang="x-none" dirty="0"/>
              <a:t>It describes what is “on” a web page</a:t>
            </a:r>
          </a:p>
          <a:p>
            <a:endParaRPr lang="en-US" altLang="x-none" dirty="0"/>
          </a:p>
          <a:p>
            <a:r>
              <a:rPr lang="en-US" altLang="x-none" dirty="0"/>
              <a:t>HTML is necessary because without it, your web page is empty.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631" y="569797"/>
            <a:ext cx="166436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35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1060</TotalTime>
  <Words>752</Words>
  <Application>Microsoft Macintosh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Trebuchet MS</vt:lpstr>
      <vt:lpstr>Arial</vt:lpstr>
      <vt:lpstr>Berlin</vt:lpstr>
      <vt:lpstr>Web Development</vt:lpstr>
      <vt:lpstr>World before Web</vt:lpstr>
      <vt:lpstr>World with the web</vt:lpstr>
      <vt:lpstr>What the web is</vt:lpstr>
      <vt:lpstr>What a web application is</vt:lpstr>
      <vt:lpstr>What a web application is …</vt:lpstr>
      <vt:lpstr>What happened in the background?</vt:lpstr>
      <vt:lpstr>Primary technologies for the web</vt:lpstr>
      <vt:lpstr>Hypertext markup language (HTML)</vt:lpstr>
      <vt:lpstr>Cascading style sheets (CSS)</vt:lpstr>
      <vt:lpstr>JavaScript (JS)</vt:lpstr>
      <vt:lpstr>NodeJs</vt:lpstr>
      <vt:lpstr>Structured query language (SQL)</vt:lpstr>
      <vt:lpstr>With web technologies, you can build</vt:lpstr>
      <vt:lpstr>What will you do with your new skills?</vt:lpstr>
      <vt:lpstr>What will you do with your new skills?</vt:lpstr>
      <vt:lpstr>And a billion other possibilities</vt:lpstr>
      <vt:lpstr>Begin with the objective in mind.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Virajitha Karnatapu</dc:creator>
  <cp:lastModifiedBy>Virajitha Karnatapu</cp:lastModifiedBy>
  <cp:revision>27</cp:revision>
  <dcterms:created xsi:type="dcterms:W3CDTF">2018-06-19T04:50:40Z</dcterms:created>
  <dcterms:modified xsi:type="dcterms:W3CDTF">2018-06-20T19:09:22Z</dcterms:modified>
</cp:coreProperties>
</file>